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59" r:id="rId6"/>
    <p:sldId id="267" r:id="rId7"/>
    <p:sldId id="260" r:id="rId8"/>
    <p:sldId id="264" r:id="rId9"/>
    <p:sldId id="261" r:id="rId10"/>
    <p:sldId id="262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1E5CB-14BD-45BE-A3C9-5981B5D9B0C6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E5C10-D5E8-4B88-8F96-85B3BB3B72D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E5C10-D5E8-4B88-8F96-85B3BB3B72DA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9E7635-D24A-4C71-B5C3-E0A992BD2FFC}" type="datetimeFigureOut">
              <a:rPr lang="en-CA" smtClean="0"/>
              <a:t>16/05/2012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4F25BB-7078-439A-A849-B1CD2CCA7AA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Colony of Vancouver Island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Royal Navy, James and Amelia, Douglas Treaties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Social Class Divide</a:t>
            </a:r>
            <a:endParaRPr lang="en-CA" sz="3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Douglas and most HBC employees had Métis or First Nation Wives</a:t>
            </a:r>
          </a:p>
          <a:p>
            <a:r>
              <a:rPr lang="en-CA" sz="2400" dirty="0" smtClean="0"/>
              <a:t>- </a:t>
            </a:r>
            <a:r>
              <a:rPr lang="en-CA" sz="2000" dirty="0" smtClean="0"/>
              <a:t>Women often shunned by prejudice newcomers</a:t>
            </a:r>
            <a:endParaRPr lang="en-CA" sz="2000" dirty="0"/>
          </a:p>
        </p:txBody>
      </p:sp>
      <p:pic>
        <p:nvPicPr>
          <p:cNvPr id="11" name="Content Placeholder 10" descr="social divide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052736"/>
            <a:ext cx="4752528" cy="532859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Douglas Treaties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Douglas knew that that the British needed to officially gain land title to First Nations land</a:t>
            </a:r>
          </a:p>
          <a:p>
            <a:pPr>
              <a:buFontTx/>
              <a:buChar char="-"/>
            </a:pPr>
            <a:r>
              <a:rPr lang="en-CA" sz="2000" dirty="0" smtClean="0"/>
              <a:t>Only way European colonization would work</a:t>
            </a:r>
          </a:p>
          <a:p>
            <a:pPr>
              <a:buFontTx/>
              <a:buChar char="-"/>
            </a:pPr>
            <a:r>
              <a:rPr lang="en-CA" sz="2000" dirty="0" smtClean="0"/>
              <a:t>Decided to negotiate</a:t>
            </a:r>
          </a:p>
          <a:p>
            <a:pPr>
              <a:buFontTx/>
              <a:buChar char="-"/>
            </a:pPr>
            <a:endParaRPr lang="en-CA" sz="2000" dirty="0" smtClean="0"/>
          </a:p>
          <a:p>
            <a:r>
              <a:rPr lang="en-CA" sz="3200" dirty="0" smtClean="0"/>
              <a:t>14 treaties between 1850-1854</a:t>
            </a:r>
            <a:endParaRPr lang="en-CA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douglastreaties_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Douglas Treaties: A Better Way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CA" sz="2400" dirty="0" smtClean="0"/>
              <a:t>First Nations choose where their reserves would be and size</a:t>
            </a:r>
          </a:p>
          <a:p>
            <a:pPr marL="566928" indent="-457200">
              <a:buAutoNum type="arabicPeriod"/>
            </a:pPr>
            <a:r>
              <a:rPr lang="en-CA" sz="2400" dirty="0" smtClean="0"/>
              <a:t>Surveyors instructed to include already established First Nations Villages</a:t>
            </a:r>
          </a:p>
          <a:p>
            <a:pPr marL="566928" indent="-457200">
              <a:buAutoNum type="arabicPeriod"/>
            </a:pPr>
            <a:r>
              <a:rPr lang="en-CA" sz="2400" dirty="0" smtClean="0"/>
              <a:t>Land for cattle and horses included</a:t>
            </a:r>
          </a:p>
          <a:p>
            <a:pPr marL="566928" indent="-457200">
              <a:buAutoNum type="arabicPeriod"/>
            </a:pPr>
            <a:r>
              <a:rPr lang="en-CA" sz="2400" dirty="0" smtClean="0"/>
              <a:t>Allowed traditional hunt/fish rights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Aboriginal Title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3682752" cy="4525963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Definition: </a:t>
            </a:r>
            <a:r>
              <a:rPr lang="en-CA" sz="2400" dirty="0" smtClean="0"/>
              <a:t>the claim by Aboriginals that they have ownership of the land because they were first to occupy it</a:t>
            </a:r>
          </a:p>
          <a:p>
            <a:endParaRPr lang="en-CA" sz="2400" dirty="0" smtClean="0"/>
          </a:p>
          <a:p>
            <a:r>
              <a:rPr lang="en-CA" sz="2400" dirty="0" smtClean="0"/>
              <a:t>Douglas treaties acknowledged Aboriginal Title</a:t>
            </a:r>
          </a:p>
        </p:txBody>
      </p:sp>
      <p:pic>
        <p:nvPicPr>
          <p:cNvPr id="5" name="Content Placeholder 4" descr="WestSalmonPlaqu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1484784"/>
            <a:ext cx="4896544" cy="489654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5400000">
            <a:off x="5440434" y="1109161"/>
            <a:ext cx="2731966" cy="2175824"/>
          </a:xfrm>
        </p:spPr>
        <p:txBody>
          <a:bodyPr>
            <a:normAutofit/>
          </a:bodyPr>
          <a:lstStyle/>
          <a:p>
            <a:r>
              <a:rPr lang="en-CA" sz="3200" dirty="0" smtClean="0"/>
              <a:t>1848 Crown Colony of Vancouver Island</a:t>
            </a:r>
            <a:endParaRPr lang="en-CA" sz="3200" dirty="0"/>
          </a:p>
        </p:txBody>
      </p:sp>
      <p:pic>
        <p:nvPicPr>
          <p:cNvPr id="7" name="Content Placeholder 6" descr="British-flag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9875" r="19875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type="body" sz="half" idx="2"/>
          </p:nvPr>
        </p:nvSpPr>
        <p:spPr>
          <a:xfrm>
            <a:off x="6088443" y="3645024"/>
            <a:ext cx="2590800" cy="2664296"/>
          </a:xfrm>
        </p:spPr>
        <p:txBody>
          <a:bodyPr>
            <a:normAutofit/>
          </a:bodyPr>
          <a:lstStyle/>
          <a:p>
            <a:r>
              <a:rPr lang="en-CA" sz="2400" dirty="0" smtClean="0"/>
              <a:t>Gov needed an official British presence on Pacific Coast</a:t>
            </a:r>
          </a:p>
          <a:p>
            <a:endParaRPr lang="en-CA" sz="2400" dirty="0" smtClean="0"/>
          </a:p>
          <a:p>
            <a:pPr>
              <a:buFontTx/>
              <a:buChar char="-"/>
            </a:pPr>
            <a:r>
              <a:rPr lang="en-CA" sz="2400" dirty="0" smtClean="0"/>
              <a:t>Colony created to solidify claim 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HBC 1848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Britain gave HBC trade monopoly</a:t>
            </a:r>
          </a:p>
          <a:p>
            <a:pPr>
              <a:buNone/>
            </a:pPr>
            <a:r>
              <a:rPr lang="en-CA" sz="2400" dirty="0" smtClean="0"/>
              <a:t>$$$$$$$$$$$$$$$$$$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HBC could sell land to Europeans or Americans who immigrated to the colony</a:t>
            </a:r>
            <a:endParaRPr lang="en-CA" sz="2400" dirty="0"/>
          </a:p>
        </p:txBody>
      </p:sp>
      <p:pic>
        <p:nvPicPr>
          <p:cNvPr id="8" name="Content Placeholder 7" descr="Coat_of_Arms-1962_moos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124744"/>
            <a:ext cx="4392488" cy="5165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Douglas: A History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dirty="0" smtClean="0"/>
              <a:t>“Father of BC”</a:t>
            </a:r>
          </a:p>
          <a:p>
            <a:pPr>
              <a:buFontTx/>
              <a:buChar char="-"/>
            </a:pPr>
            <a:r>
              <a:rPr lang="en-CA" sz="2400" dirty="0" smtClean="0"/>
              <a:t>Protected British sovereignty</a:t>
            </a:r>
          </a:p>
          <a:p>
            <a:pPr>
              <a:buFontTx/>
              <a:buChar char="-"/>
            </a:pPr>
            <a:r>
              <a:rPr lang="en-CA" sz="2400" dirty="0" smtClean="0"/>
              <a:t>Decisions regarding First Nations and their land</a:t>
            </a:r>
          </a:p>
          <a:p>
            <a:pPr>
              <a:buFontTx/>
              <a:buChar char="-"/>
            </a:pPr>
            <a:r>
              <a:rPr lang="en-CA" sz="2400" dirty="0" smtClean="0"/>
              <a:t>building of </a:t>
            </a:r>
            <a:r>
              <a:rPr lang="en-CA" sz="2400" dirty="0" err="1" smtClean="0"/>
              <a:t>Cariboo</a:t>
            </a:r>
            <a:r>
              <a:rPr lang="en-CA" sz="2400" dirty="0" smtClean="0"/>
              <a:t> Road</a:t>
            </a:r>
          </a:p>
          <a:p>
            <a:pPr>
              <a:buFontTx/>
              <a:buChar char="-"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10" name="Content Placeholder 9" descr="JamesDougla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80000" y="2302669"/>
            <a:ext cx="3175000" cy="4419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James Douglas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dirty="0" smtClean="0"/>
              <a:t>1851 Appointed Governor</a:t>
            </a:r>
          </a:p>
          <a:p>
            <a:pPr>
              <a:buFontTx/>
              <a:buChar char="-"/>
            </a:pPr>
            <a:r>
              <a:rPr lang="en-CA" dirty="0" smtClean="0"/>
              <a:t>Also Chief Factor of Fort Victoria</a:t>
            </a:r>
          </a:p>
          <a:p>
            <a:pPr>
              <a:buFontTx/>
              <a:buChar char="-"/>
            </a:pPr>
            <a:r>
              <a:rPr lang="en-CA" dirty="0" smtClean="0"/>
              <a:t>New position soon led to a conflict of interest </a:t>
            </a:r>
          </a:p>
          <a:p>
            <a:pPr>
              <a:buFontTx/>
              <a:buChar char="-"/>
            </a:pPr>
            <a:r>
              <a:rPr lang="en-CA" dirty="0" smtClean="0"/>
              <a:t>Difficult to address needs of both company and colony</a:t>
            </a:r>
          </a:p>
          <a:p>
            <a:pPr>
              <a:buNone/>
            </a:pPr>
            <a:endParaRPr lang="en-CA" dirty="0" smtClean="0"/>
          </a:p>
          <a:p>
            <a:pPr>
              <a:buFontTx/>
              <a:buChar char="-"/>
            </a:pPr>
            <a:endParaRPr lang="en-CA" dirty="0"/>
          </a:p>
        </p:txBody>
      </p:sp>
      <p:pic>
        <p:nvPicPr>
          <p:cNvPr id="5" name="Content Placeholder 4" descr="220px-Sir_James_Dougla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060848"/>
            <a:ext cx="4104456" cy="43204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Amelia Douglas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Daughter of Cree woman and NEC Factor</a:t>
            </a:r>
          </a:p>
          <a:p>
            <a:r>
              <a:rPr lang="en-CA" dirty="0" smtClean="0"/>
              <a:t>Married James at 16</a:t>
            </a:r>
          </a:p>
          <a:p>
            <a:r>
              <a:rPr lang="en-CA" dirty="0" smtClean="0"/>
              <a:t>13 children!</a:t>
            </a:r>
          </a:p>
          <a:p>
            <a:r>
              <a:rPr lang="en-CA" dirty="0" smtClean="0"/>
              <a:t>Diplomatic talents helped James with First Nations and Métis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Story time page 211</a:t>
            </a:r>
            <a:endParaRPr lang="en-CA" dirty="0"/>
          </a:p>
        </p:txBody>
      </p:sp>
      <p:pic>
        <p:nvPicPr>
          <p:cNvPr id="5" name="Content Placeholder 4" descr="lady%20amelia%20dougla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3" y="1844824"/>
            <a:ext cx="4032448" cy="482453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Land for Colonists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Douglas suggested </a:t>
            </a:r>
            <a:r>
              <a:rPr lang="en-CA" sz="2400" dirty="0" smtClean="0"/>
              <a:t>free land be offered to colonists</a:t>
            </a:r>
          </a:p>
          <a:p>
            <a:r>
              <a:rPr lang="en-CA" sz="2400" dirty="0" smtClean="0"/>
              <a:t>British government decided to charge for the land</a:t>
            </a:r>
          </a:p>
          <a:p>
            <a:pPr>
              <a:buFontTx/>
              <a:buChar char="-"/>
            </a:pPr>
            <a:r>
              <a:rPr lang="en-CA" dirty="0" smtClean="0"/>
              <a:t>$5 per acre</a:t>
            </a:r>
          </a:p>
          <a:p>
            <a:pPr>
              <a:buFontTx/>
              <a:buChar char="-"/>
            </a:pPr>
            <a:r>
              <a:rPr lang="en-CA" dirty="0" smtClean="0"/>
              <a:t>Min. purchase of 20 acres</a:t>
            </a:r>
          </a:p>
        </p:txBody>
      </p:sp>
      <p:pic>
        <p:nvPicPr>
          <p:cNvPr id="7" name="Content Placeholder 6" descr="mn-land-for-sal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132856"/>
            <a:ext cx="4038600" cy="417646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However</a:t>
            </a:r>
            <a:endParaRPr lang="en-CA" sz="4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CA" sz="2800" dirty="0" smtClean="0"/>
              <a:t>Most of the best land had already been purchased by the HBC and/or its employees</a:t>
            </a:r>
          </a:p>
          <a:p>
            <a:r>
              <a:rPr lang="en-CA" sz="2800" dirty="0" smtClean="0"/>
              <a:t>- Including Douglas!</a:t>
            </a:r>
          </a:p>
          <a:p>
            <a:endParaRPr lang="en-CA" dirty="0"/>
          </a:p>
        </p:txBody>
      </p:sp>
      <p:pic>
        <p:nvPicPr>
          <p:cNvPr id="8" name="Content Placeholder 7" descr="global%20land%20grab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052736"/>
            <a:ext cx="5102225" cy="475252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53496" y="2276872"/>
            <a:ext cx="3383280" cy="864096"/>
          </a:xfrm>
        </p:spPr>
        <p:txBody>
          <a:bodyPr>
            <a:normAutofit fontScale="90000"/>
          </a:bodyPr>
          <a:lstStyle/>
          <a:p>
            <a:r>
              <a:rPr lang="en-CA" sz="2800" dirty="0" smtClean="0"/>
              <a:t>Douglas convinced the British government to put a naval base near Fort Victoria</a:t>
            </a:r>
            <a:br>
              <a:rPr lang="en-CA" sz="2800" dirty="0" smtClean="0"/>
            </a:br>
            <a:endParaRPr lang="en-CA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>
          <a:xfrm>
            <a:off x="5353496" y="3501007"/>
            <a:ext cx="3383280" cy="3127439"/>
          </a:xfrm>
        </p:spPr>
        <p:txBody>
          <a:bodyPr/>
          <a:lstStyle/>
          <a:p>
            <a:r>
              <a:rPr lang="en-CA" dirty="0" smtClean="0"/>
              <a:t>-</a:t>
            </a:r>
            <a:r>
              <a:rPr lang="en-CA" sz="1800" dirty="0" smtClean="0"/>
              <a:t>to protect colony claim and coal mines discovered nearby</a:t>
            </a:r>
          </a:p>
          <a:p>
            <a:pPr>
              <a:buFontTx/>
              <a:buChar char="-"/>
            </a:pPr>
            <a:r>
              <a:rPr lang="en-CA" sz="1800" dirty="0" smtClean="0"/>
              <a:t>Became important to the emerging social life of Fort Victoria since  the aristocratic naval officers were in demand at social functions such a as balls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" name="Content Placeholder 7" descr="Hacker-Claims-Full-Compromise-of-Royal-Navy-Website-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1150938"/>
            <a:ext cx="5102225" cy="51022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</TotalTime>
  <Words>363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The Colony of Vancouver Island</vt:lpstr>
      <vt:lpstr>1848 Crown Colony of Vancouver Island</vt:lpstr>
      <vt:lpstr>HBC 1848</vt:lpstr>
      <vt:lpstr>Douglas: A History</vt:lpstr>
      <vt:lpstr>James Douglas</vt:lpstr>
      <vt:lpstr>Amelia Douglas</vt:lpstr>
      <vt:lpstr>Land for Colonists</vt:lpstr>
      <vt:lpstr>However</vt:lpstr>
      <vt:lpstr>Douglas convinced the British government to put a naval base near Fort Victoria </vt:lpstr>
      <vt:lpstr>Social Class Divide</vt:lpstr>
      <vt:lpstr>The Douglas Treaties</vt:lpstr>
      <vt:lpstr>Slide 12</vt:lpstr>
      <vt:lpstr>Douglas Treaties: A Better Way</vt:lpstr>
      <vt:lpstr>Aboriginal Title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Colony of Vancouver Island</dc:title>
  <dc:creator>Ashley</dc:creator>
  <cp:lastModifiedBy>Ashley</cp:lastModifiedBy>
  <cp:revision>2</cp:revision>
  <dcterms:created xsi:type="dcterms:W3CDTF">2012-05-17T01:18:54Z</dcterms:created>
  <dcterms:modified xsi:type="dcterms:W3CDTF">2012-05-17T04:59:16Z</dcterms:modified>
</cp:coreProperties>
</file>